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1" r:id="rId3"/>
    <p:sldId id="286" r:id="rId4"/>
    <p:sldId id="284" r:id="rId5"/>
    <p:sldId id="285" r:id="rId6"/>
    <p:sldId id="257" r:id="rId7"/>
    <p:sldId id="283" r:id="rId8"/>
    <p:sldId id="282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7"/>
  </p:normalViewPr>
  <p:slideViewPr>
    <p:cSldViewPr snapToGrid="0">
      <p:cViewPr varScale="1">
        <p:scale>
          <a:sx n="101" d="100"/>
          <a:sy n="101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6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5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83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68306032"/>
              </p:ext>
            </p:extLst>
          </p:nvPr>
        </p:nvGraphicFramePr>
        <p:xfrm>
          <a:off x="2" y="6055594"/>
          <a:ext cx="12199056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5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19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5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0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066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0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0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68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96000" marR="96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96000" marR="0" marT="216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797765" y="6309455"/>
            <a:ext cx="1351467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06/09/2025</a:t>
            </a:fld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2336800" y="6309455"/>
            <a:ext cx="7213600" cy="274324"/>
          </a:xfrm>
        </p:spPr>
        <p:txBody>
          <a:bodyPr/>
          <a:lstStyle/>
          <a:p>
            <a:r>
              <a:rPr lang="fr-FR" dirty="0"/>
              <a:t>Cliquez ici pour modifier le titre de votre présentation 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309455"/>
            <a:ext cx="740027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1052735" y="496625"/>
            <a:ext cx="9830264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/>
              <a:t>Titre de la diapositive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52734" y="249946"/>
            <a:ext cx="4828833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/>
              <a:t>Chapitre 1 |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00676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1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1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2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5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7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9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5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4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639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ean.ulrich@etu.unistra.fr" TargetMode="External"/><Relationship Id="rId2" Type="http://schemas.openxmlformats.org/officeDocument/2006/relationships/hyperlink" Target="mailto:suzanne.nicolas@etu.unistra.fr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moodle.unistra.fr/course/view.php?id=701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lettres.unistra.fr/scolarite/rentree/licence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 descr="Personnes en discussion">
            <a:extLst>
              <a:ext uri="{FF2B5EF4-FFF2-40B4-BE49-F238E27FC236}">
                <a16:creationId xmlns:a16="http://schemas.microsoft.com/office/drawing/2014/main" id="{EF0E12A2-D15A-BA56-547C-01C178F96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8BA8F5-6666-77C2-9FB9-07541E871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b">
            <a:normAutofit/>
          </a:bodyPr>
          <a:lstStyle/>
          <a:p>
            <a:pPr algn="ctr"/>
            <a:r>
              <a:rPr lang="fr-FR" sz="4000">
                <a:solidFill>
                  <a:schemeClr val="bg1"/>
                </a:solidFill>
              </a:rPr>
              <a:t>Tutorat par les pairs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722BA6-8CB5-3F72-FBB7-576DBC171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t">
            <a:norm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1085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677" y="939114"/>
            <a:ext cx="1169694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Brill"/>
                <a:cs typeface="Brill"/>
              </a:rPr>
              <a:t>Objectifs</a:t>
            </a:r>
          </a:p>
          <a:p>
            <a:pPr algn="just"/>
            <a:endParaRPr lang="fr-FR" sz="2400" b="1" dirty="0">
              <a:latin typeface="Brill"/>
              <a:cs typeface="Brill"/>
            </a:endParaRPr>
          </a:p>
          <a:p>
            <a:pPr marL="285750" indent="-285750" algn="just">
              <a:buFontTx/>
              <a:buChar char="-"/>
            </a:pPr>
            <a:r>
              <a:rPr lang="fr-FR" sz="2000" dirty="0">
                <a:latin typeface="Brill"/>
                <a:cs typeface="Brill"/>
              </a:rPr>
              <a:t>Découvrir le monde universitaire, aider à l’intégration et comprendre les choix personnels des étudiant(e)s au sein de la faculté et des Instituts + aide administrative (septembre-début octobre)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latin typeface="Brill"/>
                <a:cs typeface="Brill"/>
              </a:rPr>
              <a:t>Renforcer les dominantes disciplinaires indispensables à la culture scientifique pour forger le potentiel des étudiant(e)s ainsi que la méthodologie du travail disciplinaire + préparation aux partiels (octobre-décembre)</a:t>
            </a:r>
          </a:p>
          <a:p>
            <a:pPr algn="just"/>
            <a:endParaRPr lang="fr-FR" sz="2000" dirty="0">
              <a:latin typeface="Brill"/>
              <a:cs typeface="Brill"/>
            </a:endParaRPr>
          </a:p>
          <a:p>
            <a:pPr algn="just"/>
            <a:r>
              <a:rPr lang="fr-FR" sz="2400" b="1" dirty="0">
                <a:latin typeface="Brill"/>
                <a:cs typeface="Brill"/>
              </a:rPr>
              <a:t>Tuteurs</a:t>
            </a:r>
          </a:p>
          <a:p>
            <a:pPr algn="just"/>
            <a:endParaRPr lang="fr-FR" sz="2400" b="1" dirty="0">
              <a:latin typeface="Brill"/>
              <a:cs typeface="Brill"/>
            </a:endParaRPr>
          </a:p>
          <a:p>
            <a:pPr algn="just"/>
            <a:r>
              <a:rPr lang="fr-FR" sz="2000" dirty="0">
                <a:latin typeface="Brill"/>
                <a:cs typeface="Brill"/>
              </a:rPr>
              <a:t>LM/LC : Suzanne Nicolas (</a:t>
            </a:r>
            <a:r>
              <a:rPr lang="fr-FR" sz="2000" dirty="0">
                <a:latin typeface="Brill"/>
                <a:cs typeface="Brill"/>
                <a:hlinkClick r:id="rId2"/>
              </a:rPr>
              <a:t>suzanne.nicolas@etu.unistra.fr</a:t>
            </a:r>
            <a:r>
              <a:rPr lang="fr-FR" sz="2000" dirty="0">
                <a:latin typeface="Brill"/>
                <a:cs typeface="Brill"/>
              </a:rPr>
              <a:t>) </a:t>
            </a:r>
          </a:p>
          <a:p>
            <a:pPr algn="just"/>
            <a:r>
              <a:rPr lang="fr-FR" sz="2000" dirty="0">
                <a:latin typeface="Brill"/>
                <a:cs typeface="Brill"/>
              </a:rPr>
              <a:t>SDL : Jean Ulrich (</a:t>
            </a:r>
            <a:r>
              <a:rPr lang="fr-FR" sz="2000" dirty="0">
                <a:latin typeface="Brill"/>
                <a:cs typeface="Brill"/>
                <a:hlinkClick r:id="rId3"/>
              </a:rPr>
              <a:t>jean.ulrich@etu.unistra.fr</a:t>
            </a:r>
            <a:r>
              <a:rPr lang="fr-FR" sz="2000" dirty="0">
                <a:latin typeface="Brill"/>
                <a:cs typeface="Brill"/>
              </a:rPr>
              <a:t>)</a:t>
            </a:r>
          </a:p>
          <a:p>
            <a:pPr algn="just"/>
            <a:endParaRPr lang="fr-FR" sz="2000" dirty="0">
              <a:latin typeface="Brill"/>
              <a:cs typeface="Brill"/>
            </a:endParaRPr>
          </a:p>
          <a:p>
            <a:pPr algn="just"/>
            <a:r>
              <a:rPr lang="fr-FR" sz="2400" b="1" dirty="0">
                <a:latin typeface="Brill"/>
                <a:cs typeface="Brill"/>
              </a:rPr>
              <a:t>Permanences pour RDV individuels &amp; questions administratives semaine de la pré-rentrée</a:t>
            </a:r>
          </a:p>
          <a:p>
            <a:pPr algn="just"/>
            <a:endParaRPr lang="fr-FR" sz="2400" b="1" dirty="0">
              <a:latin typeface="Brill"/>
              <a:cs typeface="Brill"/>
            </a:endParaRPr>
          </a:p>
          <a:p>
            <a:pPr algn="just"/>
            <a:r>
              <a:rPr lang="fr-FR" sz="2000" dirty="0">
                <a:latin typeface="Brill"/>
                <a:cs typeface="Brill"/>
              </a:rPr>
              <a:t>LM/LC : le mercredi </a:t>
            </a:r>
            <a:r>
              <a:rPr lang="fr-FR" sz="2000" b="1" dirty="0">
                <a:latin typeface="Brill"/>
                <a:cs typeface="Brill"/>
              </a:rPr>
              <a:t>3 septembre de 14h à 16h</a:t>
            </a:r>
            <a:r>
              <a:rPr lang="fr-FR" sz="2000" dirty="0">
                <a:latin typeface="Brill"/>
                <a:cs typeface="Brill"/>
              </a:rPr>
              <a:t> (Portique, 5</a:t>
            </a:r>
            <a:r>
              <a:rPr lang="fr-FR" sz="2000" baseline="30000" dirty="0">
                <a:latin typeface="Brill"/>
                <a:cs typeface="Brill"/>
              </a:rPr>
              <a:t>e</a:t>
            </a:r>
            <a:r>
              <a:rPr lang="fr-FR" sz="2000" dirty="0">
                <a:latin typeface="Brill"/>
                <a:cs typeface="Brill"/>
              </a:rPr>
              <a:t> étage, salle de convivialité, au fond du couloir, à gauche)</a:t>
            </a:r>
            <a:endParaRPr lang="fr-FR" sz="2000" b="1" dirty="0">
              <a:latin typeface="Brill"/>
              <a:cs typeface="Brill"/>
            </a:endParaRPr>
          </a:p>
          <a:p>
            <a:pPr algn="just"/>
            <a:r>
              <a:rPr lang="fr-FR" sz="2000" dirty="0">
                <a:latin typeface="Brill"/>
                <a:cs typeface="Brill"/>
              </a:rPr>
              <a:t>SDL : le mercredi </a:t>
            </a:r>
            <a:r>
              <a:rPr lang="fr-FR" sz="2000" b="1" dirty="0">
                <a:latin typeface="Brill"/>
                <a:cs typeface="Brill"/>
              </a:rPr>
              <a:t>3 septembre de 10h à 12h </a:t>
            </a:r>
            <a:r>
              <a:rPr lang="fr-FR" sz="2000" dirty="0">
                <a:latin typeface="Brill"/>
                <a:cs typeface="Brill"/>
              </a:rPr>
              <a:t>(Portique, 5</a:t>
            </a:r>
            <a:r>
              <a:rPr lang="fr-FR" sz="2000" baseline="30000" dirty="0">
                <a:latin typeface="Brill"/>
                <a:cs typeface="Brill"/>
              </a:rPr>
              <a:t>e</a:t>
            </a:r>
            <a:r>
              <a:rPr lang="fr-FR" sz="2000" dirty="0">
                <a:latin typeface="Brill"/>
                <a:cs typeface="Brill"/>
              </a:rPr>
              <a:t> étage, salle de convivialité, au fond du couloir, à gauche)</a:t>
            </a:r>
            <a:endParaRPr lang="fr-FR" sz="2000" b="1" dirty="0">
              <a:latin typeface="Brill"/>
              <a:cs typeface="Brill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Hélène </a:t>
            </a:r>
            <a:r>
              <a:rPr lang="fr-FR" dirty="0" err="1"/>
              <a:t>Vassiliadou</a:t>
            </a:r>
            <a:r>
              <a:rPr lang="fr-FR" dirty="0"/>
              <a:t> (</a:t>
            </a:r>
            <a:r>
              <a:rPr lang="fr-FR" dirty="0" err="1"/>
              <a:t>vassili@unistra.fr</a:t>
            </a:r>
            <a:r>
              <a:rPr lang="fr-FR" dirty="0"/>
              <a:t>)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052735" y="496625"/>
            <a:ext cx="9830264" cy="442489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>
                <a:effectLst/>
                <a:latin typeface="Unistra A" panose="02000503030000020000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« Tutorat par les pairs » (Projet </a:t>
            </a:r>
            <a:r>
              <a:rPr lang="fr-FR" sz="2800" b="1" dirty="0" err="1">
                <a:effectLst/>
                <a:latin typeface="Unistra A" panose="02000503030000020000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Include</a:t>
            </a:r>
            <a:r>
              <a:rPr lang="fr-FR" sz="2800" b="1" dirty="0">
                <a:effectLst/>
                <a:latin typeface="Unistra A" panose="02000503030000020000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fr-FR" sz="2800" dirty="0">
                <a:effectLst/>
              </a:rPr>
              <a:t> </a:t>
            </a:r>
            <a:endParaRPr lang="fr-FR" sz="28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Tutorat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90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 16" descr="Une image contenant capture d’écran, Graphique, Polic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9637963A-620B-C763-AD87-F9C8D330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39" r="8390" b="-1"/>
          <a:stretch>
            <a:fillRect/>
          </a:stretch>
        </p:blipFill>
        <p:spPr>
          <a:xfrm>
            <a:off x="1077647" y="541064"/>
            <a:ext cx="4694972" cy="343589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habits, personne, intérieur, femme&#10;&#10;Le contenu généré par l’IA peut être incorrect.">
            <a:extLst>
              <a:ext uri="{FF2B5EF4-FFF2-40B4-BE49-F238E27FC236}">
                <a16:creationId xmlns:a16="http://schemas.microsoft.com/office/drawing/2014/main" id="{0372E24E-BF17-807E-9BBB-D3E5F6EA0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5" y="541064"/>
            <a:ext cx="4581189" cy="34358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5D9FB7-0B64-A90A-8130-3003FE2F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rgbClr val="FFFFFF"/>
                </a:solidFill>
                <a:latin typeface="Unistra A" panose="02000503030000020000" pitchFamily="2" charset="77"/>
              </a:rPr>
              <a:t>Quelques retours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081100-68CA-2B70-99B2-63D90F09A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392" y="4390231"/>
            <a:ext cx="7955009" cy="181377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rgbClr val="FFFFFF"/>
              </a:solidFill>
              <a:latin typeface="Brill" panose="020F0602050406030203" pitchFamily="34" charset="0"/>
              <a:ea typeface="Brill" panose="020F0602050406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Pré-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rentrée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&amp;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révisions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plébiscitées</a:t>
            </a:r>
            <a:endParaRPr lang="en-US" sz="1800" dirty="0">
              <a:solidFill>
                <a:srgbClr val="FFFFFF"/>
              </a:solidFill>
              <a:latin typeface="Brill" panose="020F0602050406030203" pitchFamily="34" charset="0"/>
              <a:ea typeface="Brill" panose="020F0602050406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Tuteurs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à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l’écoute</a:t>
            </a:r>
            <a:endParaRPr lang="en-US" sz="1800" dirty="0">
              <a:solidFill>
                <a:srgbClr val="FFFFFF"/>
              </a:solidFill>
              <a:latin typeface="Brill" panose="020F0602050406030203" pitchFamily="34" charset="0"/>
              <a:ea typeface="Brill" panose="020F060205040603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Tutorat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: 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facultatif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= je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viens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pas = je suis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submergé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d’informations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Poser des questions que je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n’ose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pas poser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en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cours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&amp;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comprendre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les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enjeux</a:t>
            </a:r>
            <a:r>
              <a:rPr lang="en-US" sz="1800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 des </a:t>
            </a:r>
            <a:r>
              <a:rPr lang="en-US" sz="1800" dirty="0" err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enseignements</a:t>
            </a:r>
            <a:endParaRPr lang="en-US" sz="1800" dirty="0">
              <a:solidFill>
                <a:srgbClr val="FFFFFF"/>
              </a:solidFill>
              <a:latin typeface="Brill" panose="020F0602050406030203" pitchFamily="34" charset="0"/>
              <a:ea typeface="Brill" panose="020F0602050406030203" pitchFamily="34" charset="0"/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FFFFFF"/>
              </a:solidFill>
              <a:latin typeface="Brill" panose="020F0602050406030203" pitchFamily="34" charset="0"/>
              <a:ea typeface="Brill" panose="020F0602050406030203" pitchFamily="34" charset="0"/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51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3D203-0F00-4D7D-BE56-ED4CB86F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A18939-3395-930B-4A10-6CCC4ECBB1A2}"/>
              </a:ext>
            </a:extLst>
          </p:cNvPr>
          <p:cNvSpPr/>
          <p:nvPr/>
        </p:nvSpPr>
        <p:spPr>
          <a:xfrm>
            <a:off x="520111" y="1213008"/>
            <a:ext cx="55758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Brill"/>
                <a:cs typeface="Brill"/>
              </a:rPr>
              <a:t>Permanences du 8 au 19 septembre</a:t>
            </a:r>
          </a:p>
          <a:p>
            <a:pPr algn="just"/>
            <a:endParaRPr lang="fr-FR" sz="2400" b="1" dirty="0">
              <a:latin typeface="Brill"/>
              <a:cs typeface="Brill"/>
            </a:endParaRPr>
          </a:p>
          <a:p>
            <a:pPr algn="just"/>
            <a:r>
              <a:rPr lang="fr-FR" sz="2000" dirty="0">
                <a:latin typeface="Brill"/>
                <a:cs typeface="Brill"/>
              </a:rPr>
              <a:t>LM/LC :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Brill"/>
                <a:cs typeface="Brill"/>
              </a:rPr>
              <a:t>mardi</a:t>
            </a:r>
            <a:r>
              <a:rPr lang="fr-FR" sz="2000" dirty="0">
                <a:latin typeface="Brill"/>
                <a:cs typeface="Brill"/>
              </a:rPr>
              <a:t> de 13h à 14 (salle 409 Portique) &amp;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Brill"/>
                <a:cs typeface="Brill"/>
              </a:rPr>
              <a:t>mercredi</a:t>
            </a:r>
            <a:r>
              <a:rPr lang="fr-FR" sz="2000" dirty="0">
                <a:latin typeface="Brill"/>
                <a:cs typeface="Brill"/>
              </a:rPr>
              <a:t> de 9h à 10h (salle 4419 Patio)</a:t>
            </a:r>
          </a:p>
          <a:p>
            <a:pPr algn="just"/>
            <a:endParaRPr lang="fr-FR" sz="2000" dirty="0">
              <a:latin typeface="Brill"/>
              <a:cs typeface="Brill"/>
            </a:endParaRPr>
          </a:p>
          <a:p>
            <a:pPr algn="just"/>
            <a:r>
              <a:rPr lang="fr-FR" sz="2000" dirty="0">
                <a:latin typeface="Brill"/>
                <a:cs typeface="Brill"/>
              </a:rPr>
              <a:t>SDL </a:t>
            </a:r>
            <a:r>
              <a:rPr lang="fr-FR" sz="2000">
                <a:latin typeface="Brill"/>
                <a:cs typeface="Brill"/>
              </a:rPr>
              <a:t>:  </a:t>
            </a:r>
            <a:r>
              <a:rPr lang="fr-FR" sz="2000">
                <a:solidFill>
                  <a:schemeClr val="accent5">
                    <a:lumMod val="75000"/>
                  </a:schemeClr>
                </a:solidFill>
                <a:latin typeface="Brill"/>
                <a:cs typeface="Brill"/>
              </a:rPr>
              <a:t>le mardi de 14h à 15h et le mercredi de 16h à 17h</a:t>
            </a:r>
            <a:endParaRPr lang="fr-FR" sz="2000" dirty="0">
              <a:latin typeface="Brill"/>
              <a:cs typeface="Brill"/>
            </a:endParaRPr>
          </a:p>
          <a:p>
            <a:pPr algn="just"/>
            <a:endParaRPr lang="fr-FR" sz="2000" dirty="0">
              <a:latin typeface="Brill"/>
              <a:cs typeface="Brill"/>
            </a:endParaRPr>
          </a:p>
          <a:p>
            <a:r>
              <a:rPr lang="fr-FR" sz="2400" b="1" dirty="0">
                <a:latin typeface="Brill"/>
                <a:cs typeface="Brill"/>
              </a:rPr>
              <a:t>Page Moodle </a:t>
            </a:r>
            <a:r>
              <a:rPr lang="fr-FR" sz="2000" b="1" dirty="0">
                <a:latin typeface="Brill"/>
                <a:cs typeface="Brill"/>
              </a:rPr>
              <a:t> </a:t>
            </a:r>
            <a:r>
              <a:rPr lang="fr-FR" sz="2000" dirty="0">
                <a:latin typeface="Brill"/>
                <a:cs typeface="Brill"/>
                <a:hlinkClick r:id="rId2"/>
              </a:rPr>
              <a:t>https://moodle.unistra.fr/course/view.php?id=701</a:t>
            </a:r>
            <a:r>
              <a:rPr lang="fr-FR" sz="2000" dirty="0">
                <a:latin typeface="Brill"/>
                <a:cs typeface="Brill"/>
              </a:rPr>
              <a:t> </a:t>
            </a:r>
          </a:p>
          <a:p>
            <a:pPr algn="just"/>
            <a:endParaRPr lang="fr-FR" dirty="0">
              <a:latin typeface="Brill"/>
              <a:cs typeface="Brill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704D2C6-016F-2062-5720-659E572D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Hélène </a:t>
            </a:r>
            <a:r>
              <a:rPr lang="fr-FR" dirty="0" err="1"/>
              <a:t>Vassiliadou</a:t>
            </a:r>
            <a:r>
              <a:rPr lang="fr-FR" dirty="0"/>
              <a:t> (</a:t>
            </a:r>
            <a:r>
              <a:rPr lang="fr-FR" dirty="0" err="1"/>
              <a:t>vassili@unistra.fr</a:t>
            </a:r>
            <a:r>
              <a:rPr lang="fr-FR" dirty="0"/>
              <a:t>)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67B314-444A-9302-041D-40CFB026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162C7C-9FC0-5946-2595-53A51091E5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2735" y="496625"/>
            <a:ext cx="9830264" cy="442489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>
                <a:effectLst/>
                <a:latin typeface="Unistra A" panose="02000503030000020000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« Tutorat par les pairs » (Projet </a:t>
            </a:r>
            <a:r>
              <a:rPr lang="fr-FR" sz="2800" b="1" dirty="0" err="1">
                <a:effectLst/>
                <a:latin typeface="Unistra A" panose="02000503030000020000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Include</a:t>
            </a:r>
            <a:r>
              <a:rPr lang="fr-FR" sz="2800" b="1" dirty="0">
                <a:effectLst/>
                <a:latin typeface="Unistra A" panose="02000503030000020000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fr-FR" sz="2800" dirty="0">
                <a:effectLst/>
              </a:rPr>
              <a:t> </a:t>
            </a:r>
            <a:endParaRPr lang="fr-FR" sz="28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21ABBBC-8E9C-232A-46AE-DAF85C108B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Tutorat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B4F602-0511-8853-6F15-2D428B0AC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82" y="1455870"/>
            <a:ext cx="5226708" cy="326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9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3FF0DC-8487-5F93-E22A-C6D2B31F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Moodle air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D31B76-F88E-C9AE-7000-2D0CFD143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</a:rPr>
              <a:t>Accès aux ressources fournies par la cellule Tutorat de l’Université de Strasbourg (cf. guide des tuteurs, Moodle)</a:t>
            </a:r>
          </a:p>
          <a:p>
            <a:pPr marL="0" indent="0">
              <a:buNone/>
            </a:pPr>
            <a:endParaRPr lang="fr-FR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844FC1-446C-0288-7E0B-9B5041EB7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31" y="1285449"/>
            <a:ext cx="6831503" cy="42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74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5E66D8-4C30-AF13-E3DA-AAAD65C5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Pré-rentrée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39338B-4E96-A5E4-0B15-C09295B6A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r>
              <a:rPr lang="fr-FR" b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Groupe What’sUp </a:t>
            </a:r>
            <a:r>
              <a:rPr lang="fr-FR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(QR code)</a:t>
            </a:r>
          </a:p>
          <a:p>
            <a:endParaRPr lang="fr-FR">
              <a:solidFill>
                <a:srgbClr val="FFFFFF"/>
              </a:solidFill>
              <a:latin typeface="Brill" panose="020F0602050406030203" pitchFamily="34" charset="0"/>
              <a:ea typeface="Brill" panose="020F0602050406030203" pitchFamily="34" charset="0"/>
              <a:cs typeface="Brill"/>
            </a:endParaRPr>
          </a:p>
        </p:txBody>
      </p:sp>
      <p:pic>
        <p:nvPicPr>
          <p:cNvPr id="5" name="Image 4" descr="Une image contenant texte, capture d’écran, motif, conception&#10;&#10;Le contenu généré par l’IA peut être incorrect.">
            <a:extLst>
              <a:ext uri="{FF2B5EF4-FFF2-40B4-BE49-F238E27FC236}">
                <a16:creationId xmlns:a16="http://schemas.microsoft.com/office/drawing/2014/main" id="{31472A1A-BB6B-72ED-8845-6CA8DEBF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203" b="35113"/>
          <a:stretch>
            <a:fillRect/>
          </a:stretch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05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470378-2297-0012-9AD4-DAFCA0C4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32C0BCB-6CB5-696B-DA2D-C0FE69DB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Pré-rentrée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50E206-1F5E-DC6B-6F86-12BB75BA6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Groupe What’sUp </a:t>
            </a:r>
            <a:r>
              <a:rPr lang="fr-FR">
                <a:solidFill>
                  <a:srgbClr val="FFFFFF"/>
                </a:solidFill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(QR code)</a:t>
            </a:r>
          </a:p>
          <a:p>
            <a:endParaRPr lang="fr-FR">
              <a:solidFill>
                <a:srgbClr val="FFFFFF"/>
              </a:solidFill>
              <a:latin typeface="Brill" panose="020F0602050406030203" pitchFamily="34" charset="0"/>
              <a:ea typeface="Brill" panose="020F0602050406030203" pitchFamily="34" charset="0"/>
              <a:cs typeface="Brill"/>
            </a:endParaRPr>
          </a:p>
        </p:txBody>
      </p:sp>
      <p:pic>
        <p:nvPicPr>
          <p:cNvPr id="6" name="Image 5" descr="Une image contenant texte, capture d’écran, cercle, Police&#10;&#10;Le contenu généré par l’IA peut être incorrect.">
            <a:extLst>
              <a:ext uri="{FF2B5EF4-FFF2-40B4-BE49-F238E27FC236}">
                <a16:creationId xmlns:a16="http://schemas.microsoft.com/office/drawing/2014/main" id="{DE327462-1B3F-2B11-AAAC-460BF2B3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193" y="936141"/>
            <a:ext cx="4533578" cy="49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13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C8F73-C005-114D-9FF3-AFEE55151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D53BD-336F-81DA-05F5-EA9E22C6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76123"/>
          </a:xfrm>
        </p:spPr>
        <p:txBody>
          <a:bodyPr/>
          <a:lstStyle/>
          <a:p>
            <a:r>
              <a:rPr lang="fr-FR" dirty="0"/>
              <a:t>Pré-rentrée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1AA71F-45A4-72C5-5DC5-7D2EA053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65962"/>
            <a:ext cx="11029616" cy="47849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000" b="1" dirty="0"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Informations et détails</a:t>
            </a:r>
          </a:p>
          <a:p>
            <a:pPr algn="just"/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LM/LC : Rdv mardi 2 septembre, 9h, Institut le Bel, Amphi 3</a:t>
            </a:r>
          </a:p>
          <a:p>
            <a:pPr algn="just"/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SDL : Rdv mardi 2 septembre, 9h, Escarpe, Amphi Hélène </a:t>
            </a:r>
            <a:r>
              <a:rPr lang="fr-FR" sz="2000" dirty="0" err="1">
                <a:latin typeface="Brill" panose="020F0602050406030203" pitchFamily="34" charset="0"/>
                <a:ea typeface="Brill" panose="020F0602050406030203" pitchFamily="34" charset="0"/>
                <a:cs typeface="Brill"/>
              </a:rPr>
              <a:t>Sinay</a:t>
            </a:r>
            <a:endParaRPr lang="fr-FR" sz="2000" dirty="0">
              <a:latin typeface="Brill" panose="020F0602050406030203" pitchFamily="34" charset="0"/>
              <a:ea typeface="Brill" panose="020F0602050406030203" pitchFamily="34" charset="0"/>
              <a:cs typeface="Brill"/>
            </a:endParaRPr>
          </a:p>
          <a:p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Voir les informations générales en suivant le 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  <a:hlinkClick r:id="rId2"/>
              </a:rPr>
              <a:t>https://lettres.unistra.fr/scolarite/rentree/licences/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 </a:t>
            </a:r>
          </a:p>
          <a:p>
            <a:pPr algn="just"/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Plusieurs </a:t>
            </a:r>
            <a:r>
              <a:rPr lang="fr-FR" sz="2000" b="1" dirty="0">
                <a:latin typeface="Brill" panose="020F0602050406030203" pitchFamily="34" charset="0"/>
                <a:ea typeface="Brill" panose="020F0602050406030203" pitchFamily="34" charset="0"/>
              </a:rPr>
              <a:t>activités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 (qui ne sont pas détaillées dans le programme général) sont prévues le mardi matin avec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lots gagnants 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(cf. des quiz, challenges et moments de cohésion)</a:t>
            </a:r>
          </a:p>
          <a:p>
            <a:pPr algn="just"/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Notez le </a:t>
            </a:r>
            <a:r>
              <a:rPr lang="fr-FR" sz="2000" b="1" dirty="0">
                <a:latin typeface="Brill" panose="020F0602050406030203" pitchFamily="34" charset="0"/>
                <a:ea typeface="Brill" panose="020F0602050406030203" pitchFamily="34" charset="0"/>
              </a:rPr>
              <a:t>moment convivial du mardi 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pour tout le monde à 12h (RDV au 4</a:t>
            </a:r>
            <a:r>
              <a:rPr lang="fr-FR" sz="2000" baseline="30000" dirty="0">
                <a:latin typeface="Brill" panose="020F0602050406030203" pitchFamily="34" charset="0"/>
                <a:ea typeface="Brill" panose="020F0602050406030203" pitchFamily="34" charset="0"/>
              </a:rPr>
              <a:t>e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 étage du Portique, apportez votre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Brill" panose="020F0602050406030203" pitchFamily="34" charset="0"/>
                <a:ea typeface="Brill" panose="020F0602050406030203" pitchFamily="34" charset="0"/>
              </a:rPr>
              <a:t>pique-nique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)</a:t>
            </a:r>
          </a:p>
          <a:p>
            <a:pPr algn="just"/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Notez le </a:t>
            </a:r>
            <a:r>
              <a:rPr lang="fr-FR" sz="2000" b="1" dirty="0">
                <a:latin typeface="Brill" panose="020F0602050406030203" pitchFamily="34" charset="0"/>
                <a:ea typeface="Brill" panose="020F0602050406030203" pitchFamily="34" charset="0"/>
              </a:rPr>
              <a:t>jeu de piste </a:t>
            </a:r>
            <a:r>
              <a:rPr lang="fr-FR" sz="2000" dirty="0">
                <a:latin typeface="Brill" panose="020F0602050406030203" pitchFamily="34" charset="0"/>
                <a:ea typeface="Brill" panose="020F0602050406030203" pitchFamily="34" charset="0"/>
              </a:rPr>
              <a:t>(découverte du campus) vers 13h après le pique-nique. Des lots sont prévus pour les groupes gagnants</a:t>
            </a:r>
          </a:p>
        </p:txBody>
      </p:sp>
    </p:spTree>
    <p:extLst>
      <p:ext uri="{BB962C8B-B14F-4D97-AF65-F5344CB8AC3E}">
        <p14:creationId xmlns:p14="http://schemas.microsoft.com/office/powerpoint/2010/main" val="150528507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RegularSeedRightStep">
      <a:dk1>
        <a:srgbClr val="000000"/>
      </a:dk1>
      <a:lt1>
        <a:srgbClr val="FFFFFF"/>
      </a:lt1>
      <a:dk2>
        <a:srgbClr val="21213D"/>
      </a:dk2>
      <a:lt2>
        <a:srgbClr val="E8E5E2"/>
      </a:lt2>
      <a:accent1>
        <a:srgbClr val="4D8BC3"/>
      </a:accent1>
      <a:accent2>
        <a:srgbClr val="3B48B1"/>
      </a:accent2>
      <a:accent3>
        <a:srgbClr val="714DC3"/>
      </a:accent3>
      <a:accent4>
        <a:srgbClr val="913BB1"/>
      </a:accent4>
      <a:accent5>
        <a:srgbClr val="C34DB2"/>
      </a:accent5>
      <a:accent6>
        <a:srgbClr val="B13B6F"/>
      </a:accent6>
      <a:hlink>
        <a:srgbClr val="B2733B"/>
      </a:hlink>
      <a:folHlink>
        <a:srgbClr val="7F7F7F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493</Words>
  <Application>Microsoft Macintosh PowerPoint</Application>
  <PresentationFormat>Grand écran</PresentationFormat>
  <Paragraphs>53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Brill</vt:lpstr>
      <vt:lpstr>Century Schoolbook</vt:lpstr>
      <vt:lpstr>Franklin Gothic Book</vt:lpstr>
      <vt:lpstr>Unistra A</vt:lpstr>
      <vt:lpstr>Wingdings 2</vt:lpstr>
      <vt:lpstr>DividendVTI</vt:lpstr>
      <vt:lpstr>Tutorat par les pairs</vt:lpstr>
      <vt:lpstr>Présentation PowerPoint</vt:lpstr>
      <vt:lpstr>Quelques retours</vt:lpstr>
      <vt:lpstr>Présentation PowerPoint</vt:lpstr>
      <vt:lpstr>Moodle air</vt:lpstr>
      <vt:lpstr>Pré-rentrée</vt:lpstr>
      <vt:lpstr>Pré-rentrée</vt:lpstr>
      <vt:lpstr>Pré-rentrée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31</cp:revision>
  <dcterms:created xsi:type="dcterms:W3CDTF">2024-08-30T06:35:10Z</dcterms:created>
  <dcterms:modified xsi:type="dcterms:W3CDTF">2025-09-06T07:36:07Z</dcterms:modified>
</cp:coreProperties>
</file>